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57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FD725-1E0F-4DB1-B57A-08AD71085D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B6D87-A057-4380-87C1-BD60E791C3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78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9641F-1F34-4671-9421-4F2D9ED4285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A199F-A26B-41E9-AD55-33373152DC9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05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41F4C-510D-4553-BB22-E4C8B3CA6DD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5E6E2-BFEE-4BD9-8EB9-0049ECE7476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8562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2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D5A61-E4FD-4DD8-91AE-64FFC3B60E7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088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FD725-1E0F-4DB1-B57A-08AD71085D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B6D87-A057-4380-87C1-BD60E791C3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984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DD86D-CC9C-4D38-B54C-A91B044557E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E0D24-1180-469C-8425-15A60A9DCA2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693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80184-9CBD-49FF-9812-23D73FD4153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348E3-61B4-46DE-A04D-F750B1D40F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836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BFAC3-5AA8-4E09-8D57-31A5E7F3DB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2D34E-00F9-496D-94E2-3F8B67A6F47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505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D0EE-AE0C-40DA-91D0-0E08599A4E6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85331-3B28-4272-B73C-314DD98164E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13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CE53A-E7FC-4509-8E43-91F0D6FDC05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D1BA1-5F12-4802-B58D-27AF654C827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702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CB08C-3EA2-4DA1-97C2-5B29C81D1E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7182C-4053-4E26-A559-E5CA1CF1ECF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1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DD86D-CC9C-4D38-B54C-A91B044557E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E0D24-1180-469C-8425-15A60A9DCA2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2451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30E7B-3CEC-4F9E-AF0C-3AE8116E995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F602C-5394-4C21-8036-B43F80DD86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9075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8F1AC-CB48-4C1D-8002-CE81255B07B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3448F-DCCE-456C-9CDC-1055714D61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592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9641F-1F34-4671-9421-4F2D9ED4285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A199F-A26B-41E9-AD55-33373152DC9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440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41F4C-510D-4553-BB22-E4C8B3CA6DD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5E6E2-BFEE-4BD9-8EB9-0049ECE7476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020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2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D5A61-E4FD-4DD8-91AE-64FFC3B60E7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04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80184-9CBD-49FF-9812-23D73FD4153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348E3-61B4-46DE-A04D-F750B1D40F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24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BFAC3-5AA8-4E09-8D57-31A5E7F3DB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2D34E-00F9-496D-94E2-3F8B67A6F47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206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D0EE-AE0C-40DA-91D0-0E08599A4E6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85331-3B28-4272-B73C-314DD98164E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CE53A-E7FC-4509-8E43-91F0D6FDC05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D1BA1-5F12-4802-B58D-27AF654C827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95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CB08C-3EA2-4DA1-97C2-5B29C81D1E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7182C-4053-4E26-A559-E5CA1CF1ECF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64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30E7B-3CEC-4F9E-AF0C-3AE8116E995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F602C-5394-4C21-8036-B43F80DD86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8F1AC-CB48-4C1D-8002-CE81255B07B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3448F-DCCE-456C-9CDC-1055714D61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51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782EB4-4703-462D-BAEF-B476655B9605}" type="datetimeFigureOut">
              <a:rPr lang="en-US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2233AD-A45D-4128-9B69-03FC283F8345}" type="slidenum">
              <a:rPr lang="en-US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17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2" indent="-3428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782EB4-4703-462D-BAEF-B476655B9605}" type="datetimeFigureOut">
              <a:rPr lang="en-US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7/14/2015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2233AD-A45D-4128-9B69-03FC283F8345}" type="slidenum">
              <a:rPr lang="en-US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28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2" indent="-3428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563562"/>
          </a:xfrm>
        </p:spPr>
        <p:txBody>
          <a:bodyPr/>
          <a:lstStyle/>
          <a:p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Texas Labor Market Themes of the day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91600" cy="5791200"/>
          </a:xfrm>
        </p:spPr>
        <p:txBody>
          <a:bodyPr/>
          <a:lstStyle/>
          <a:p>
            <a:pPr marL="457189" indent="-457189">
              <a:buFont typeface="+mj-lt"/>
              <a:buAutoNum type="arabicPeriod"/>
            </a:pPr>
            <a:r>
              <a:rPr lang="en-US" sz="2800" dirty="0"/>
              <a:t>Texas economy </a:t>
            </a:r>
            <a:r>
              <a:rPr lang="en-US" sz="2800" dirty="0"/>
              <a:t>had a </a:t>
            </a:r>
            <a:r>
              <a:rPr lang="en-US" sz="2800" b="1" dirty="0">
                <a:solidFill>
                  <a:srgbClr val="FF0000"/>
                </a:solidFill>
              </a:rPr>
              <a:t>stronger recovery </a:t>
            </a:r>
            <a:r>
              <a:rPr lang="en-US" sz="2800" dirty="0"/>
              <a:t>than the </a:t>
            </a:r>
            <a:r>
              <a:rPr lang="en-US" sz="2800" b="1" dirty="0">
                <a:solidFill>
                  <a:srgbClr val="FF0000"/>
                </a:solidFill>
              </a:rPr>
              <a:t>U.S</a:t>
            </a:r>
            <a:r>
              <a:rPr lang="en-US" sz="2800" b="1" dirty="0">
                <a:solidFill>
                  <a:srgbClr val="FF0000"/>
                </a:solidFill>
              </a:rPr>
              <a:t>. </a:t>
            </a:r>
            <a:endParaRPr lang="en-US" sz="2800" b="1" dirty="0">
              <a:solidFill>
                <a:srgbClr val="FF0000"/>
              </a:solidFill>
            </a:endParaRPr>
          </a:p>
          <a:p>
            <a:pPr marL="457189" indent="-457189">
              <a:buFont typeface="+mj-lt"/>
              <a:buAutoNum type="arabicPeriod"/>
            </a:pPr>
            <a:r>
              <a:rPr lang="en-US" sz="2800" dirty="0"/>
              <a:t>What happens in the rest of the world matters </a:t>
            </a:r>
            <a:r>
              <a:rPr lang="en-US" sz="2800" b="1" dirty="0">
                <a:solidFill>
                  <a:srgbClr val="FF0000"/>
                </a:solidFill>
              </a:rPr>
              <a:t>(exports)!</a:t>
            </a:r>
          </a:p>
          <a:p>
            <a:pPr marL="457189" indent="-457189">
              <a:buFont typeface="+mj-lt"/>
              <a:buAutoNum type="arabicPeriod"/>
            </a:pPr>
            <a:r>
              <a:rPr lang="en-US" sz="2800" b="1" dirty="0">
                <a:solidFill>
                  <a:srgbClr val="FF0000"/>
                </a:solidFill>
              </a:rPr>
              <a:t>Demographic shifts </a:t>
            </a:r>
            <a:r>
              <a:rPr lang="en-US" sz="2800" dirty="0"/>
              <a:t>are changing the face of Texas; where we live, what we look like, where CLF growth will occur.</a:t>
            </a:r>
          </a:p>
          <a:p>
            <a:pPr marL="457189" indent="-457189">
              <a:buFont typeface="+mj-lt"/>
              <a:buAutoNum type="arabicPeriod"/>
            </a:pPr>
            <a:r>
              <a:rPr lang="en-US" sz="2800" b="1" dirty="0">
                <a:solidFill>
                  <a:srgbClr val="FF0000"/>
                </a:solidFill>
              </a:rPr>
              <a:t>Job </a:t>
            </a:r>
            <a:r>
              <a:rPr lang="en-US" sz="2800" b="1" dirty="0">
                <a:solidFill>
                  <a:srgbClr val="FF0000"/>
                </a:solidFill>
              </a:rPr>
              <a:t>opportunities </a:t>
            </a:r>
            <a:r>
              <a:rPr lang="en-US" sz="2800" b="1" dirty="0">
                <a:solidFill>
                  <a:srgbClr val="FF0000"/>
                </a:solidFill>
              </a:rPr>
              <a:t>differ </a:t>
            </a:r>
            <a:r>
              <a:rPr lang="en-US" sz="2800" dirty="0"/>
              <a:t>by region, by industry </a:t>
            </a:r>
            <a:r>
              <a:rPr lang="en-US" sz="2800" dirty="0"/>
              <a:t>&amp; </a:t>
            </a:r>
            <a:r>
              <a:rPr lang="en-US" sz="2800" dirty="0"/>
              <a:t>by occupation, by education, by wage level, and by skill set.  </a:t>
            </a:r>
            <a:endParaRPr lang="en-US" sz="2800" dirty="0"/>
          </a:p>
          <a:p>
            <a:pPr marL="457189" indent="-457189">
              <a:buFont typeface="+mj-lt"/>
              <a:buAutoNum type="arabicPeriod"/>
            </a:pPr>
            <a:r>
              <a:rPr lang="en-US" sz="2800" dirty="0"/>
              <a:t>Occupational </a:t>
            </a:r>
            <a:r>
              <a:rPr lang="en-US" sz="2800" dirty="0"/>
              <a:t>demand is more </a:t>
            </a:r>
            <a:r>
              <a:rPr lang="en-US" sz="2800" b="1" dirty="0">
                <a:solidFill>
                  <a:srgbClr val="FF0000"/>
                </a:solidFill>
              </a:rPr>
              <a:t>bifurcated. </a:t>
            </a:r>
            <a:r>
              <a:rPr lang="en-US" sz="2800" dirty="0"/>
              <a:t>Employers </a:t>
            </a:r>
            <a:r>
              <a:rPr lang="en-US" sz="2800" dirty="0"/>
              <a:t>stress </a:t>
            </a:r>
            <a:r>
              <a:rPr lang="en-US" sz="2800" b="1" dirty="0">
                <a:solidFill>
                  <a:srgbClr val="FF0000"/>
                </a:solidFill>
              </a:rPr>
              <a:t>skills </a:t>
            </a:r>
            <a:r>
              <a:rPr lang="en-US" sz="2800" dirty="0"/>
              <a:t>and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u="sng" dirty="0">
                <a:solidFill>
                  <a:srgbClr val="FF0000"/>
                </a:solidFill>
              </a:rPr>
              <a:t>experience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dirty="0"/>
              <a:t>over job titles and </a:t>
            </a:r>
            <a:r>
              <a:rPr lang="en-US" sz="2800" dirty="0"/>
              <a:t>degrees.</a:t>
            </a:r>
            <a:endParaRPr lang="en-US" sz="2800" dirty="0"/>
          </a:p>
          <a:p>
            <a:pPr marL="457189" indent="-457189">
              <a:buFont typeface="+mj-lt"/>
              <a:buAutoNum type="arabicPeriod"/>
            </a:pPr>
            <a:r>
              <a:rPr lang="en-US" sz="2800" b="1" dirty="0">
                <a:solidFill>
                  <a:srgbClr val="FF0000"/>
                </a:solidFill>
              </a:rPr>
              <a:t>Pink </a:t>
            </a:r>
            <a:r>
              <a:rPr lang="en-US" sz="2800" b="1" dirty="0">
                <a:solidFill>
                  <a:srgbClr val="FF0000"/>
                </a:solidFill>
              </a:rPr>
              <a:t>squirrels: Looking for the perfect employee: </a:t>
            </a:r>
            <a:r>
              <a:rPr lang="en-US" sz="2800" dirty="0"/>
              <a:t>Structural </a:t>
            </a:r>
            <a:r>
              <a:rPr lang="en-US" sz="2800" dirty="0"/>
              <a:t>demand shifts lead </a:t>
            </a:r>
            <a:r>
              <a:rPr lang="en-US" sz="2800" dirty="0"/>
              <a:t>to isolated skill </a:t>
            </a:r>
            <a:r>
              <a:rPr lang="en-US" sz="2800" dirty="0"/>
              <a:t>shortages. </a:t>
            </a:r>
            <a:endParaRPr lang="en-US" sz="2800" dirty="0"/>
          </a:p>
          <a:p>
            <a:pPr marL="457189" indent="-457189">
              <a:buFont typeface="+mj-lt"/>
              <a:buAutoNum type="arabicPeriod"/>
            </a:pPr>
            <a:r>
              <a:rPr lang="en-US" sz="2800" b="1" dirty="0">
                <a:solidFill>
                  <a:srgbClr val="FF0000"/>
                </a:solidFill>
              </a:rPr>
              <a:t>Information technology is not an occupation</a:t>
            </a:r>
            <a:r>
              <a:rPr lang="en-US" sz="2800" dirty="0"/>
              <a:t>, industry or major. It is a ubiquitous skill set that permeates all jobs.</a:t>
            </a:r>
          </a:p>
          <a:p>
            <a:endParaRPr lang="en-US" sz="2400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386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859794125"/>
              </p:ext>
            </p:extLst>
          </p:nvPr>
        </p:nvGraphicFramePr>
        <p:xfrm>
          <a:off x="152401" y="166688"/>
          <a:ext cx="8810624" cy="658339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219925"/>
                <a:gridCol w="1232749"/>
                <a:gridCol w="1357950"/>
              </a:tblGrid>
              <a:tr h="49719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3200" u="none" strike="noStrike" dirty="0" smtClean="0"/>
                        <a:t>Highest</a:t>
                      </a:r>
                      <a:r>
                        <a:rPr lang="en-US" sz="3200" u="none" strike="noStrike" baseline="0" dirty="0" smtClean="0"/>
                        <a:t> </a:t>
                      </a:r>
                      <a:r>
                        <a:rPr lang="en-US" sz="3200" u="none" strike="noStrike" dirty="0" smtClean="0"/>
                        <a:t>Earning Associate’s Degree Programs 2014</a:t>
                      </a:r>
                      <a:endParaRPr lang="en-US" sz="3200" b="1" i="0" u="none" strike="noStrike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 marL="9524" marR="9524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2800" b="1" i="0" u="none" strike="noStrike" dirty="0">
                        <a:solidFill>
                          <a:srgbClr val="0000FF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2800" b="1" i="0" u="none" strike="noStrike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57051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Associate’s  Degree Graduate Major (TX) (50+)</a:t>
                      </a:r>
                      <a:endParaRPr lang="en-US" sz="2400" b="1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marL="91432" marR="91432" marT="45651" marB="45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Grads</a:t>
                      </a:r>
                      <a:endParaRPr lang="en-US" sz="2400" b="1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marL="91432" marR="91432" marT="45651" marB="45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Earnings</a:t>
                      </a:r>
                      <a:endParaRPr lang="en-US" sz="2400" b="1" dirty="0">
                        <a:solidFill>
                          <a:srgbClr val="0000FF"/>
                        </a:solidFill>
                        <a:latin typeface="Calibri" pitchFamily="34" charset="0"/>
                      </a:endParaRPr>
                    </a:p>
                  </a:txBody>
                  <a:tcPr marL="91432" marR="91432" marT="45651" marB="45651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Fire Protection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197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$68,582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Physical Science </a:t>
                      </a:r>
                      <a:r>
                        <a:rPr lang="en-US" sz="2400" u="none" strike="noStrike" dirty="0" smtClean="0">
                          <a:effectLst/>
                        </a:rPr>
                        <a:t>Technologies/Chemical Process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676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$59,074</a:t>
                      </a:r>
                      <a:endParaRPr lang="en-US" sz="2400" b="1" i="0" u="none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Quality Control and Safety </a:t>
                      </a:r>
                      <a:r>
                        <a:rPr lang="en-US" sz="2400" u="none" strike="noStrike" dirty="0" smtClean="0">
                          <a:effectLst/>
                        </a:rPr>
                        <a:t>Technologies/Techs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146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$58,246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Electrical and Power Transmission Installers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56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$58,149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Electromechanical </a:t>
                      </a:r>
                      <a:r>
                        <a:rPr lang="en-US" sz="2400" u="none" strike="noStrike" dirty="0" smtClean="0">
                          <a:effectLst/>
                        </a:rPr>
                        <a:t>&amp; </a:t>
                      </a:r>
                      <a:r>
                        <a:rPr lang="en-US" sz="2400" u="none" strike="noStrike" dirty="0">
                          <a:effectLst/>
                        </a:rPr>
                        <a:t>Instrumentation </a:t>
                      </a:r>
                      <a:r>
                        <a:rPr lang="en-US" sz="2400" u="none" strike="noStrike" dirty="0" smtClean="0">
                          <a:effectLst/>
                        </a:rPr>
                        <a:t>Techs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552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$57,317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Allied Health </a:t>
                      </a:r>
                      <a:r>
                        <a:rPr lang="en-US" sz="2400" u="none" strike="noStrike" dirty="0" smtClean="0">
                          <a:effectLst/>
                        </a:rPr>
                        <a:t>Diagnostic &amp; Treatment </a:t>
                      </a:r>
                      <a:r>
                        <a:rPr lang="en-US" sz="2400" u="none" strike="noStrike" dirty="0">
                          <a:effectLst/>
                        </a:rPr>
                        <a:t>Professions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135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$51,699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Registered/Clinical </a:t>
                      </a:r>
                      <a:r>
                        <a:rPr lang="en-US" sz="2400" u="none" strike="noStrike" dirty="0">
                          <a:effectLst/>
                        </a:rPr>
                        <a:t>Nursing, </a:t>
                      </a:r>
                      <a:r>
                        <a:rPr lang="en-US" sz="2400" u="none" strike="noStrike" dirty="0" smtClean="0">
                          <a:effectLst/>
                        </a:rPr>
                        <a:t>Nurse Administration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6,482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$51,046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Mining/Petroleum </a:t>
                      </a:r>
                      <a:r>
                        <a:rPr lang="en-US" sz="2400" u="none" strike="noStrike" dirty="0">
                          <a:effectLst/>
                        </a:rPr>
                        <a:t>Technologies/Technicians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96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$50,436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Industrial Production Technologies/Technicians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187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$49,009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Precision Metal Working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224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$44,585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Electrical Engineering Technologies/Technicians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510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$43,266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Misc. Health Professions/Clinical Sciences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87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$43,145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Dental Support Services </a:t>
                      </a:r>
                      <a:r>
                        <a:rPr lang="en-US" sz="2400" u="none" strike="noStrike" dirty="0" smtClean="0">
                          <a:effectLst/>
                        </a:rPr>
                        <a:t>&amp; </a:t>
                      </a:r>
                      <a:r>
                        <a:rPr lang="en-US" sz="2400" u="none" strike="noStrike" dirty="0">
                          <a:effectLst/>
                        </a:rPr>
                        <a:t>Allied Professions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467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$39,468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Drafting/Design Engineering </a:t>
                      </a:r>
                      <a:r>
                        <a:rPr lang="en-US" sz="2400" u="none" strike="noStrike" dirty="0" smtClean="0">
                          <a:effectLst/>
                        </a:rPr>
                        <a:t>Technologies/Techs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660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$39,317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7527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Computer Programming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251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$39,131</a:t>
                      </a:r>
                      <a:endParaRPr lang="en-US" sz="2400" b="1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30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On-screen Show (4:3)</PresentationFormat>
  <Paragraphs>57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1_Office Theme</vt:lpstr>
      <vt:lpstr>Office Theme</vt:lpstr>
      <vt:lpstr>Texas Labor Market Themes of the day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Labor Market Themes of the day</dc:title>
  <dc:creator>Richard Froeschle</dc:creator>
  <cp:lastModifiedBy>Richard Froeschle</cp:lastModifiedBy>
  <cp:revision>1</cp:revision>
  <dcterms:created xsi:type="dcterms:W3CDTF">2015-07-14T21:26:52Z</dcterms:created>
  <dcterms:modified xsi:type="dcterms:W3CDTF">2015-07-14T21:27:16Z</dcterms:modified>
</cp:coreProperties>
</file>